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0" r:id="rId3"/>
    <p:sldId id="258" r:id="rId4"/>
    <p:sldId id="259" r:id="rId5"/>
    <p:sldId id="260" r:id="rId6"/>
    <p:sldId id="261" r:id="rId7"/>
    <p:sldId id="262" r:id="rId8"/>
    <p:sldId id="263" r:id="rId9"/>
    <p:sldId id="268" r:id="rId10"/>
    <p:sldId id="267" r:id="rId11"/>
    <p:sldId id="265" r:id="rId12"/>
    <p:sldId id="266" r:id="rId1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901"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00E1B1-A5BE-497D-AF05-3CA237D59EC9}"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138811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0E1B1-A5BE-497D-AF05-3CA237D59EC9}"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4240972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0E1B1-A5BE-497D-AF05-3CA237D59EC9}"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189934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0E1B1-A5BE-497D-AF05-3CA237D59EC9}"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254359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00E1B1-A5BE-497D-AF05-3CA237D59EC9}"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91213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00E1B1-A5BE-497D-AF05-3CA237D59EC9}"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216680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00E1B1-A5BE-497D-AF05-3CA237D59EC9}" type="datetimeFigureOut">
              <a:rPr lang="en-US" smtClean="0"/>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360475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00E1B1-A5BE-497D-AF05-3CA237D59EC9}"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3190485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0E1B1-A5BE-497D-AF05-3CA237D59EC9}" type="datetimeFigureOut">
              <a:rPr lang="en-US" smtClean="0"/>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389062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8300E1B1-A5BE-497D-AF05-3CA237D59EC9}"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68504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8300E1B1-A5BE-497D-AF05-3CA237D59EC9}"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4BFC7-4136-4C35-B8E2-9C6002F3CCC5}" type="slidenum">
              <a:rPr lang="en-US" smtClean="0"/>
              <a:t>‹#›</a:t>
            </a:fld>
            <a:endParaRPr lang="en-US"/>
          </a:p>
        </p:txBody>
      </p:sp>
    </p:spTree>
    <p:extLst>
      <p:ext uri="{BB962C8B-B14F-4D97-AF65-F5344CB8AC3E}">
        <p14:creationId xmlns:p14="http://schemas.microsoft.com/office/powerpoint/2010/main" val="426619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8300E1B1-A5BE-497D-AF05-3CA237D59EC9}" type="datetimeFigureOut">
              <a:rPr lang="en-US" smtClean="0"/>
              <a:t>11/13/2020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7BF4BFC7-4136-4C35-B8E2-9C6002F3CCC5}" type="slidenum">
              <a:rPr lang="en-US" smtClean="0"/>
              <a:t>‹#›</a:t>
            </a:fld>
            <a:endParaRPr lang="en-US"/>
          </a:p>
        </p:txBody>
      </p:sp>
    </p:spTree>
    <p:extLst>
      <p:ext uri="{BB962C8B-B14F-4D97-AF65-F5344CB8AC3E}">
        <p14:creationId xmlns:p14="http://schemas.microsoft.com/office/powerpoint/2010/main" val="26854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602F7E-ABB7-4E7C-B42F-63E9C0726AAA}"/>
              </a:ext>
            </a:extLst>
          </p:cNvPr>
          <p:cNvPicPr>
            <a:picLocks noChangeAspect="1"/>
          </p:cNvPicPr>
          <p:nvPr/>
        </p:nvPicPr>
        <p:blipFill>
          <a:blip r:embed="rId2"/>
          <a:stretch>
            <a:fillRect/>
          </a:stretch>
        </p:blipFill>
        <p:spPr>
          <a:xfrm>
            <a:off x="0" y="0"/>
            <a:ext cx="7772400" cy="5809612"/>
          </a:xfrm>
          <a:prstGeom prst="rect">
            <a:avLst/>
          </a:prstGeom>
        </p:spPr>
      </p:pic>
      <p:sp>
        <p:nvSpPr>
          <p:cNvPr id="6" name="TextBox 5">
            <a:extLst>
              <a:ext uri="{FF2B5EF4-FFF2-40B4-BE49-F238E27FC236}">
                <a16:creationId xmlns:a16="http://schemas.microsoft.com/office/drawing/2014/main" id="{E2801A84-145C-42D8-9A77-6D780F89DD66}"/>
              </a:ext>
            </a:extLst>
          </p:cNvPr>
          <p:cNvSpPr txBox="1"/>
          <p:nvPr/>
        </p:nvSpPr>
        <p:spPr>
          <a:xfrm>
            <a:off x="264160" y="6248400"/>
            <a:ext cx="704088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Relative abundance of TCR clonotypes in different samples. </a:t>
            </a:r>
            <a:r>
              <a:rPr lang="en-US" sz="1000" dirty="0">
                <a:latin typeface="Arial" panose="020B0604020202020204" pitchFamily="34" charset="0"/>
                <a:cs typeface="Arial" panose="020B0604020202020204" pitchFamily="34" charset="0"/>
              </a:rPr>
              <a:t>Relative abundance of TCR clonotypes in 4 sequenced samples including Non-Responder splenic CD8, Non-Responder CD8 TIL, Responder splenic CD8, and Responder CD8 TIL. In each sample, for each clonotype its relative abundance was calculated. These clonotypes were grouped based on their relative abundance as small (0 &lt; x ≤ 1e-04), medium (1e-01 &lt; x ≤ 0.001), large (0.001 &lt; x ≤ 0.01), and hyperexpanded (0.01 &lt; x ≤ 1).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360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58F88-2FF3-457E-9A29-B3795EEDBDE5}"/>
              </a:ext>
            </a:extLst>
          </p:cNvPr>
          <p:cNvGrpSpPr/>
          <p:nvPr/>
        </p:nvGrpSpPr>
        <p:grpSpPr>
          <a:xfrm>
            <a:off x="90353" y="1"/>
            <a:ext cx="7664244" cy="5613400"/>
            <a:chOff x="0" y="903"/>
            <a:chExt cx="9362323" cy="6857097"/>
          </a:xfrm>
        </p:grpSpPr>
        <p:pic>
          <p:nvPicPr>
            <p:cNvPr id="3" name="Picture 2">
              <a:extLst>
                <a:ext uri="{FF2B5EF4-FFF2-40B4-BE49-F238E27FC236}">
                  <a16:creationId xmlns:a16="http://schemas.microsoft.com/office/drawing/2014/main" id="{EB710DC6-8147-44B9-8B8D-85FBCFBE30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4989"/>
              <a:ext cx="9362323" cy="6613011"/>
            </a:xfrm>
            <a:prstGeom prst="rect">
              <a:avLst/>
            </a:prstGeom>
          </p:spPr>
        </p:pic>
        <p:sp>
          <p:nvSpPr>
            <p:cNvPr id="4" name="TextBox 3">
              <a:extLst>
                <a:ext uri="{FF2B5EF4-FFF2-40B4-BE49-F238E27FC236}">
                  <a16:creationId xmlns:a16="http://schemas.microsoft.com/office/drawing/2014/main" id="{F691FBC4-9299-42EC-AA68-285989212658}"/>
                </a:ext>
              </a:extLst>
            </p:cNvPr>
            <p:cNvSpPr txBox="1"/>
            <p:nvPr/>
          </p:nvSpPr>
          <p:spPr>
            <a:xfrm>
              <a:off x="7954703" y="18932"/>
              <a:ext cx="1103578" cy="244379"/>
            </a:xfrm>
            <a:prstGeom prst="rect">
              <a:avLst/>
            </a:prstGeom>
            <a:solidFill>
              <a:schemeClr val="bg1"/>
            </a:solidFill>
            <a:ln>
              <a:noFill/>
            </a:ln>
          </p:spPr>
          <p:txBody>
            <a:bodyPr wrap="square" rtlCol="0">
              <a:spAutoFit/>
            </a:bodyPr>
            <a:lstStyle/>
            <a:p>
              <a:r>
                <a:rPr lang="en-US" sz="700" dirty="0"/>
                <a:t>Non-Responders</a:t>
              </a:r>
            </a:p>
          </p:txBody>
        </p:sp>
        <p:sp>
          <p:nvSpPr>
            <p:cNvPr id="5" name="TextBox 4">
              <a:extLst>
                <a:ext uri="{FF2B5EF4-FFF2-40B4-BE49-F238E27FC236}">
                  <a16:creationId xmlns:a16="http://schemas.microsoft.com/office/drawing/2014/main" id="{A3AD1156-8467-4DB4-AE85-F6D11DFC227F}"/>
                </a:ext>
              </a:extLst>
            </p:cNvPr>
            <p:cNvSpPr txBox="1"/>
            <p:nvPr/>
          </p:nvSpPr>
          <p:spPr>
            <a:xfrm>
              <a:off x="3458202" y="903"/>
              <a:ext cx="788435" cy="200055"/>
            </a:xfrm>
            <a:prstGeom prst="rect">
              <a:avLst/>
            </a:prstGeom>
            <a:solidFill>
              <a:schemeClr val="bg1"/>
            </a:solidFill>
            <a:ln>
              <a:noFill/>
            </a:ln>
          </p:spPr>
          <p:txBody>
            <a:bodyPr wrap="square" rtlCol="0">
              <a:spAutoFit/>
            </a:bodyPr>
            <a:lstStyle/>
            <a:p>
              <a:pPr algn="ctr"/>
              <a:r>
                <a:rPr lang="en-US" sz="700" dirty="0"/>
                <a:t>Responders</a:t>
              </a:r>
            </a:p>
          </p:txBody>
        </p:sp>
        <p:sp>
          <p:nvSpPr>
            <p:cNvPr id="6" name="Rectangle 5">
              <a:extLst>
                <a:ext uri="{FF2B5EF4-FFF2-40B4-BE49-F238E27FC236}">
                  <a16:creationId xmlns:a16="http://schemas.microsoft.com/office/drawing/2014/main" id="{388E8895-9704-4EC0-A7C9-B98D5A89027C}"/>
                </a:ext>
              </a:extLst>
            </p:cNvPr>
            <p:cNvSpPr/>
            <p:nvPr/>
          </p:nvSpPr>
          <p:spPr>
            <a:xfrm>
              <a:off x="497838" y="192986"/>
              <a:ext cx="6709164" cy="104006"/>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B80CD8-4DCF-439B-96DF-3BA7599BBCCB}"/>
                </a:ext>
              </a:extLst>
            </p:cNvPr>
            <p:cNvSpPr/>
            <p:nvPr/>
          </p:nvSpPr>
          <p:spPr>
            <a:xfrm>
              <a:off x="7335520" y="192986"/>
              <a:ext cx="2026803" cy="1040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28DEC44-848D-4185-AC3E-969FFFCDA785}"/>
              </a:ext>
            </a:extLst>
          </p:cNvPr>
          <p:cNvSpPr txBox="1"/>
          <p:nvPr/>
        </p:nvSpPr>
        <p:spPr>
          <a:xfrm>
            <a:off x="490669" y="5655972"/>
            <a:ext cx="6791061"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10. Top TCR clonotypes of Responder TIL versus Non-Responder TIL show differently activated genes. </a:t>
            </a:r>
            <a:r>
              <a:rPr lang="en-US" sz="1000" dirty="0">
                <a:latin typeface="Arial" panose="020B0604020202020204" pitchFamily="34" charset="0"/>
                <a:cs typeface="Arial" panose="020B0604020202020204" pitchFamily="34" charset="0"/>
              </a:rPr>
              <a:t>The expression for all cells with an identified clonotype was scaled. This was then used to compare the Responder sample from the Non-Responder sample using the </a:t>
            </a:r>
            <a:r>
              <a:rPr lang="en-US" sz="1000" dirty="0" err="1">
                <a:latin typeface="Arial" panose="020B0604020202020204" pitchFamily="34" charset="0"/>
                <a:cs typeface="Arial" panose="020B0604020202020204" pitchFamily="34" charset="0"/>
              </a:rPr>
              <a:t>FindMarkers</a:t>
            </a:r>
            <a:r>
              <a:rPr lang="en-US" sz="1000" dirty="0">
                <a:latin typeface="Arial" panose="020B0604020202020204" pitchFamily="34" charset="0"/>
                <a:cs typeface="Arial" panose="020B0604020202020204" pitchFamily="34" charset="0"/>
              </a:rPr>
              <a:t> function in Seurat. The clonotypes with the highest number of cells identified in the </a:t>
            </a:r>
            <a:r>
              <a:rPr lang="en-US" sz="1000" dirty="0" err="1">
                <a:latin typeface="Arial" panose="020B0604020202020204" pitchFamily="34" charset="0"/>
                <a:cs typeface="Arial" panose="020B0604020202020204" pitchFamily="34" charset="0"/>
              </a:rPr>
              <a:t>scRNA</a:t>
            </a:r>
            <a:r>
              <a:rPr lang="en-US" sz="1000" dirty="0">
                <a:latin typeface="Arial" panose="020B0604020202020204" pitchFamily="34" charset="0"/>
                <a:cs typeface="Arial" panose="020B0604020202020204" pitchFamily="34" charset="0"/>
              </a:rPr>
              <a:t>-seq data were determined. The gene expression is shown by heatmap where the values are the scaled gene expression, and the genes with the highest fold change are plotted.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13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scatter chart&#10;&#10;Description automatically generated">
            <a:extLst>
              <a:ext uri="{FF2B5EF4-FFF2-40B4-BE49-F238E27FC236}">
                <a16:creationId xmlns:a16="http://schemas.microsoft.com/office/drawing/2014/main" id="{5B21E1ED-D12C-4ED4-98FE-C69F54624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5" y="322264"/>
            <a:ext cx="3569765" cy="3182936"/>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8D8CAF75-D279-4C6E-AE9F-3AE2B980A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692" y="322262"/>
            <a:ext cx="3876708" cy="3182937"/>
          </a:xfrm>
          <a:prstGeom prst="rect">
            <a:avLst/>
          </a:prstGeom>
        </p:spPr>
      </p:pic>
      <p:sp>
        <p:nvSpPr>
          <p:cNvPr id="5" name="TextBox 4">
            <a:extLst>
              <a:ext uri="{FF2B5EF4-FFF2-40B4-BE49-F238E27FC236}">
                <a16:creationId xmlns:a16="http://schemas.microsoft.com/office/drawing/2014/main" id="{72F59213-48C7-4BB7-8790-72E00582439C}"/>
              </a:ext>
            </a:extLst>
          </p:cNvPr>
          <p:cNvSpPr txBox="1"/>
          <p:nvPr/>
        </p:nvSpPr>
        <p:spPr>
          <a:xfrm>
            <a:off x="270139" y="4170680"/>
            <a:ext cx="704088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11. UMAP plots of combined </a:t>
            </a:r>
            <a:r>
              <a:rPr lang="en-US" sz="1000" b="1" dirty="0" err="1">
                <a:latin typeface="Arial" panose="020B0604020202020204" pitchFamily="34" charset="0"/>
                <a:cs typeface="Arial" panose="020B0604020202020204" pitchFamily="34" charset="0"/>
              </a:rPr>
              <a:t>scRNA</a:t>
            </a:r>
            <a:r>
              <a:rPr lang="en-US" sz="1000" b="1" dirty="0">
                <a:latin typeface="Arial" panose="020B0604020202020204" pitchFamily="34" charset="0"/>
                <a:cs typeface="Arial" panose="020B0604020202020204" pitchFamily="34" charset="0"/>
              </a:rPr>
              <a:t>-seq data colored by sample and cluster. </a:t>
            </a:r>
            <a:r>
              <a:rPr lang="en-US" sz="1000" dirty="0">
                <a:latin typeface="Arial" panose="020B0604020202020204" pitchFamily="34" charset="0"/>
                <a:cs typeface="Arial" panose="020B0604020202020204" pitchFamily="34" charset="0"/>
              </a:rPr>
              <a:t>The samples were integrated in Seurat and the </a:t>
            </a:r>
            <a:r>
              <a:rPr lang="en-US" sz="1000" dirty="0" err="1">
                <a:latin typeface="Arial" panose="020B0604020202020204" pitchFamily="34" charset="0"/>
                <a:cs typeface="Arial" panose="020B0604020202020204" pitchFamily="34" charset="0"/>
              </a:rPr>
              <a:t>FindNeighbors</a:t>
            </a:r>
            <a:r>
              <a:rPr lang="en-US" sz="1000" dirty="0">
                <a:latin typeface="Arial" panose="020B0604020202020204" pitchFamily="34" charset="0"/>
                <a:cs typeface="Arial" panose="020B0604020202020204" pitchFamily="34" charset="0"/>
              </a:rPr>
              <a:t> function was used with UMAP reduction. The </a:t>
            </a:r>
            <a:r>
              <a:rPr lang="en-US" sz="1000" dirty="0" err="1">
                <a:latin typeface="Arial" panose="020B0604020202020204" pitchFamily="34" charset="0"/>
                <a:cs typeface="Arial" panose="020B0604020202020204" pitchFamily="34" charset="0"/>
              </a:rPr>
              <a:t>FindClusters</a:t>
            </a:r>
            <a:r>
              <a:rPr lang="en-US" sz="1000" dirty="0">
                <a:latin typeface="Arial" panose="020B0604020202020204" pitchFamily="34" charset="0"/>
                <a:cs typeface="Arial" panose="020B0604020202020204" pitchFamily="34" charset="0"/>
              </a:rPr>
              <a:t> function was then used and resulting clusters plotted with 0.1 </a:t>
            </a:r>
            <a:r>
              <a:rPr lang="en-US" sz="1000" dirty="0" err="1">
                <a:latin typeface="Arial" panose="020B0604020202020204" pitchFamily="34" charset="0"/>
                <a:cs typeface="Arial" panose="020B0604020202020204" pitchFamily="34" charset="0"/>
              </a:rPr>
              <a:t>resultion</a:t>
            </a:r>
            <a:r>
              <a:rPr lang="en-US" sz="1000" dirty="0">
                <a:latin typeface="Arial" panose="020B0604020202020204" pitchFamily="34" charset="0"/>
                <a:cs typeface="Arial" panose="020B0604020202020204" pitchFamily="34" charset="0"/>
              </a:rPr>
              <a:t>. The TIL samples clustered together, and the spleen samples clustered together. The </a:t>
            </a:r>
            <a:r>
              <a:rPr lang="en-US" sz="1000" dirty="0" err="1">
                <a:latin typeface="Arial" panose="020B0604020202020204" pitchFamily="34" charset="0"/>
                <a:cs typeface="Arial" panose="020B0604020202020204" pitchFamily="34" charset="0"/>
              </a:rPr>
              <a:t>FindMarkers</a:t>
            </a:r>
            <a:r>
              <a:rPr lang="en-US" sz="1000" dirty="0">
                <a:latin typeface="Arial" panose="020B0604020202020204" pitchFamily="34" charset="0"/>
                <a:cs typeface="Arial" panose="020B0604020202020204" pitchFamily="34" charset="0"/>
              </a:rPr>
              <a:t> function was used to find gene markers of each cluster and used to identify cell types. There were many myeloid cells, a cluster of tumor cells, as well as many T cell clusters.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16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B360FA-078A-404A-A4B4-A777C1F44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82" y="0"/>
            <a:ext cx="7532235" cy="6858000"/>
          </a:xfrm>
          <a:prstGeom prst="rect">
            <a:avLst/>
          </a:prstGeom>
        </p:spPr>
      </p:pic>
      <p:sp>
        <p:nvSpPr>
          <p:cNvPr id="5" name="TextBox 4">
            <a:extLst>
              <a:ext uri="{FF2B5EF4-FFF2-40B4-BE49-F238E27FC236}">
                <a16:creationId xmlns:a16="http://schemas.microsoft.com/office/drawing/2014/main" id="{30D2CC4A-72B1-409E-83E2-2E6291A17BF0}"/>
              </a:ext>
            </a:extLst>
          </p:cNvPr>
          <p:cNvSpPr txBox="1"/>
          <p:nvPr/>
        </p:nvSpPr>
        <p:spPr>
          <a:xfrm>
            <a:off x="229499" y="6858000"/>
            <a:ext cx="7040880"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12. Myeloid cells from Responder and Non-Responder mouse do not have distinct gene regulation patterns. </a:t>
            </a:r>
            <a:r>
              <a:rPr lang="en-US" sz="1000" dirty="0">
                <a:latin typeface="Arial" panose="020B0604020202020204" pitchFamily="34" charset="0"/>
                <a:cs typeface="Arial" panose="020B0604020202020204" pitchFamily="34" charset="0"/>
              </a:rPr>
              <a:t>The myeloid cells were extracted from the samples. The Responder and Non-Responder samples were compared using the </a:t>
            </a:r>
            <a:r>
              <a:rPr lang="en-US" sz="1000" dirty="0" err="1">
                <a:latin typeface="Arial" panose="020B0604020202020204" pitchFamily="34" charset="0"/>
                <a:cs typeface="Arial" panose="020B0604020202020204" pitchFamily="34" charset="0"/>
              </a:rPr>
              <a:t>FindMarkers</a:t>
            </a:r>
            <a:r>
              <a:rPr lang="en-US" sz="1000" dirty="0">
                <a:latin typeface="Arial" panose="020B0604020202020204" pitchFamily="34" charset="0"/>
                <a:cs typeface="Arial" panose="020B0604020202020204" pitchFamily="34" charset="0"/>
              </a:rPr>
              <a:t> function in Seurat. The genes with the largest fold change of Responder vs Non-Responder scaled expression were plotted as a heatmap. There are significantly differently regulated genes but not in distinct patterns between the responders and non-responders. There are some upregulated genes related to antigen presentation.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19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0A088-2DE6-49E0-9077-AAFEEB44F043}"/>
              </a:ext>
            </a:extLst>
          </p:cNvPr>
          <p:cNvPicPr>
            <a:picLocks noChangeAspect="1"/>
          </p:cNvPicPr>
          <p:nvPr/>
        </p:nvPicPr>
        <p:blipFill>
          <a:blip r:embed="rId2"/>
          <a:stretch>
            <a:fillRect/>
          </a:stretch>
        </p:blipFill>
        <p:spPr>
          <a:xfrm>
            <a:off x="0" y="0"/>
            <a:ext cx="7772400" cy="6722076"/>
          </a:xfrm>
          <a:prstGeom prst="rect">
            <a:avLst/>
          </a:prstGeom>
        </p:spPr>
      </p:pic>
      <p:sp>
        <p:nvSpPr>
          <p:cNvPr id="5" name="TextBox 4">
            <a:extLst>
              <a:ext uri="{FF2B5EF4-FFF2-40B4-BE49-F238E27FC236}">
                <a16:creationId xmlns:a16="http://schemas.microsoft.com/office/drawing/2014/main" id="{1A529499-12E8-4C4A-B78B-64E879AF3740}"/>
              </a:ext>
            </a:extLst>
          </p:cNvPr>
          <p:cNvSpPr txBox="1"/>
          <p:nvPr/>
        </p:nvSpPr>
        <p:spPr>
          <a:xfrm>
            <a:off x="233680" y="6553200"/>
            <a:ext cx="704088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Repertoire overlap of TCR clonotypes between different samples. </a:t>
            </a:r>
            <a:r>
              <a:rPr lang="en-US" sz="1000" dirty="0">
                <a:latin typeface="Arial" panose="020B0604020202020204" pitchFamily="34" charset="0"/>
                <a:cs typeface="Arial" panose="020B0604020202020204" pitchFamily="34" charset="0"/>
              </a:rPr>
              <a:t>The overlap coefficient was calculated in a pairwise manner between each sample. The resulting matrix is plotted, showing the highest overlap between samples from the same individual (Non-Responder Spleen-Non-Responder TIL or Responder Spleen-Responder TIL).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959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7BD99-8820-45E2-AC08-8A9FD11FC8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605" y="373063"/>
            <a:ext cx="3601014" cy="4554537"/>
          </a:xfrm>
          <a:prstGeom prst="rect">
            <a:avLst/>
          </a:prstGeom>
        </p:spPr>
      </p:pic>
      <p:pic>
        <p:nvPicPr>
          <p:cNvPr id="5" name="Picture 4">
            <a:extLst>
              <a:ext uri="{FF2B5EF4-FFF2-40B4-BE49-F238E27FC236}">
                <a16:creationId xmlns:a16="http://schemas.microsoft.com/office/drawing/2014/main" id="{28EC72BD-3733-4ACF-9659-A91FCC70C6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1386" y="373063"/>
            <a:ext cx="3601014" cy="4554537"/>
          </a:xfrm>
          <a:prstGeom prst="rect">
            <a:avLst/>
          </a:prstGeom>
        </p:spPr>
      </p:pic>
      <p:sp>
        <p:nvSpPr>
          <p:cNvPr id="7" name="TextBox 6">
            <a:extLst>
              <a:ext uri="{FF2B5EF4-FFF2-40B4-BE49-F238E27FC236}">
                <a16:creationId xmlns:a16="http://schemas.microsoft.com/office/drawing/2014/main" id="{493A38FF-2F60-4097-B091-FA5B1F1EE2A9}"/>
              </a:ext>
            </a:extLst>
          </p:cNvPr>
          <p:cNvSpPr txBox="1"/>
          <p:nvPr/>
        </p:nvSpPr>
        <p:spPr>
          <a:xfrm>
            <a:off x="209179" y="5654040"/>
            <a:ext cx="7040880"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TCRα V-J gene usage in samples sequenced for TCR from Responder and Non-Responder TIL. </a:t>
            </a:r>
            <a:r>
              <a:rPr lang="en-US" sz="1000" dirty="0">
                <a:latin typeface="Arial" panose="020B0604020202020204" pitchFamily="34" charset="0"/>
                <a:cs typeface="Arial" panose="020B0604020202020204" pitchFamily="34" charset="0"/>
              </a:rPr>
              <a:t>TCRα V-J gene usage combinations in all T cells from each sample, colored by the log(# cells)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4252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17FDF-87EA-4289-A696-F063D0E5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163"/>
            <a:ext cx="3661262" cy="4630737"/>
          </a:xfrm>
          <a:prstGeom prst="rect">
            <a:avLst/>
          </a:prstGeom>
        </p:spPr>
      </p:pic>
      <p:pic>
        <p:nvPicPr>
          <p:cNvPr id="5" name="Picture 4" descr="Chart, treemap chart&#10;&#10;Description automatically generated">
            <a:extLst>
              <a:ext uri="{FF2B5EF4-FFF2-40B4-BE49-F238E27FC236}">
                <a16:creationId xmlns:a16="http://schemas.microsoft.com/office/drawing/2014/main" id="{3C749B5A-CF03-4819-9F07-BE527C170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138" y="157163"/>
            <a:ext cx="3661262" cy="4630737"/>
          </a:xfrm>
          <a:prstGeom prst="rect">
            <a:avLst/>
          </a:prstGeom>
        </p:spPr>
      </p:pic>
      <p:sp>
        <p:nvSpPr>
          <p:cNvPr id="7" name="TextBox 6">
            <a:extLst>
              <a:ext uri="{FF2B5EF4-FFF2-40B4-BE49-F238E27FC236}">
                <a16:creationId xmlns:a16="http://schemas.microsoft.com/office/drawing/2014/main" id="{E029A7F8-914F-4A62-B425-4B883D8AD149}"/>
              </a:ext>
            </a:extLst>
          </p:cNvPr>
          <p:cNvSpPr txBox="1"/>
          <p:nvPr/>
        </p:nvSpPr>
        <p:spPr>
          <a:xfrm>
            <a:off x="209179" y="5654040"/>
            <a:ext cx="7040880"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TCR</a:t>
            </a:r>
            <a:r>
              <a:rPr lang="el-GR" sz="1000" b="1" dirty="0">
                <a:latin typeface="Arial" panose="020B0604020202020204" pitchFamily="34" charset="0"/>
                <a:cs typeface="Arial" panose="020B0604020202020204" pitchFamily="34" charset="0"/>
              </a:rPr>
              <a:t>β</a:t>
            </a:r>
            <a:r>
              <a:rPr lang="en-US" sz="1000" b="1" dirty="0">
                <a:latin typeface="Arial" panose="020B0604020202020204" pitchFamily="34" charset="0"/>
                <a:cs typeface="Arial" panose="020B0604020202020204" pitchFamily="34" charset="0"/>
              </a:rPr>
              <a:t> V-J gene usage in samples sequenced for TCR from Responder and Non-Responder TIL. </a:t>
            </a:r>
            <a:r>
              <a:rPr lang="en-US" sz="1000" dirty="0">
                <a:latin typeface="Arial" panose="020B0604020202020204" pitchFamily="34" charset="0"/>
                <a:cs typeface="Arial" panose="020B0604020202020204" pitchFamily="34" charset="0"/>
              </a:rPr>
              <a:t>TCR</a:t>
            </a:r>
            <a:r>
              <a:rPr lang="el-GR" sz="1000" dirty="0">
                <a:latin typeface="Arial" panose="020B0604020202020204" pitchFamily="34" charset="0"/>
                <a:cs typeface="Arial" panose="020B0604020202020204" pitchFamily="34" charset="0"/>
              </a:rPr>
              <a:t>β</a:t>
            </a:r>
            <a:r>
              <a:rPr lang="en-US" sz="1000" dirty="0">
                <a:latin typeface="Arial" panose="020B0604020202020204" pitchFamily="34" charset="0"/>
                <a:cs typeface="Arial" panose="020B0604020202020204" pitchFamily="34" charset="0"/>
              </a:rPr>
              <a:t> V-J gene usage combinations in all T cells from each sample, colored by the log(# cells)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454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82788F-288B-4F75-A8E1-3F509FF5440E}"/>
              </a:ext>
            </a:extLst>
          </p:cNvPr>
          <p:cNvGrpSpPr/>
          <p:nvPr/>
        </p:nvGrpSpPr>
        <p:grpSpPr>
          <a:xfrm>
            <a:off x="278678" y="187421"/>
            <a:ext cx="7215044" cy="5365654"/>
            <a:chOff x="2376218" y="1360028"/>
            <a:chExt cx="7215044" cy="5365654"/>
          </a:xfrm>
        </p:grpSpPr>
        <p:pic>
          <p:nvPicPr>
            <p:cNvPr id="3" name="Picture 2">
              <a:extLst>
                <a:ext uri="{FF2B5EF4-FFF2-40B4-BE49-F238E27FC236}">
                  <a16:creationId xmlns:a16="http://schemas.microsoft.com/office/drawing/2014/main" id="{88E16E7F-EEDA-42EC-8275-4B13C51825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76218" y="1360028"/>
              <a:ext cx="7215044" cy="5332046"/>
            </a:xfrm>
            <a:prstGeom prst="rect">
              <a:avLst/>
            </a:prstGeom>
          </p:spPr>
        </p:pic>
        <p:sp>
          <p:nvSpPr>
            <p:cNvPr id="4" name="TextBox 3">
              <a:extLst>
                <a:ext uri="{FF2B5EF4-FFF2-40B4-BE49-F238E27FC236}">
                  <a16:creationId xmlns:a16="http://schemas.microsoft.com/office/drawing/2014/main" id="{37F10635-BE91-4362-BFB4-556A6ECCF208}"/>
                </a:ext>
              </a:extLst>
            </p:cNvPr>
            <p:cNvSpPr txBox="1"/>
            <p:nvPr/>
          </p:nvSpPr>
          <p:spPr>
            <a:xfrm>
              <a:off x="3230217" y="6356350"/>
              <a:ext cx="1659835" cy="369332"/>
            </a:xfrm>
            <a:prstGeom prst="rect">
              <a:avLst/>
            </a:prstGeom>
            <a:solidFill>
              <a:schemeClr val="bg1"/>
            </a:solidFill>
          </p:spPr>
          <p:txBody>
            <a:bodyPr wrap="square" rtlCol="0">
              <a:spAutoFit/>
            </a:bodyPr>
            <a:lstStyle/>
            <a:p>
              <a:pPr algn="ctr"/>
              <a:r>
                <a:rPr lang="en-US" dirty="0"/>
                <a:t>Responder</a:t>
              </a:r>
            </a:p>
          </p:txBody>
        </p:sp>
        <p:sp>
          <p:nvSpPr>
            <p:cNvPr id="5" name="TextBox 4">
              <a:extLst>
                <a:ext uri="{FF2B5EF4-FFF2-40B4-BE49-F238E27FC236}">
                  <a16:creationId xmlns:a16="http://schemas.microsoft.com/office/drawing/2014/main" id="{6AD411CE-8E07-436E-B27B-9BCC4234E390}"/>
                </a:ext>
              </a:extLst>
            </p:cNvPr>
            <p:cNvSpPr txBox="1"/>
            <p:nvPr/>
          </p:nvSpPr>
          <p:spPr>
            <a:xfrm>
              <a:off x="6399145" y="6352143"/>
              <a:ext cx="1659835" cy="369332"/>
            </a:xfrm>
            <a:prstGeom prst="rect">
              <a:avLst/>
            </a:prstGeom>
            <a:solidFill>
              <a:schemeClr val="bg1"/>
            </a:solidFill>
          </p:spPr>
          <p:txBody>
            <a:bodyPr wrap="square" rtlCol="0">
              <a:spAutoFit/>
            </a:bodyPr>
            <a:lstStyle/>
            <a:p>
              <a:pPr algn="ctr"/>
              <a:r>
                <a:rPr lang="en-US" dirty="0"/>
                <a:t>Non-Responder</a:t>
              </a:r>
            </a:p>
          </p:txBody>
        </p:sp>
      </p:grpSp>
      <p:sp>
        <p:nvSpPr>
          <p:cNvPr id="9" name="TextBox 8">
            <a:extLst>
              <a:ext uri="{FF2B5EF4-FFF2-40B4-BE49-F238E27FC236}">
                <a16:creationId xmlns:a16="http://schemas.microsoft.com/office/drawing/2014/main" id="{452DD471-B930-4097-B556-3AB650B98D66}"/>
              </a:ext>
            </a:extLst>
          </p:cNvPr>
          <p:cNvSpPr txBox="1"/>
          <p:nvPr/>
        </p:nvSpPr>
        <p:spPr>
          <a:xfrm>
            <a:off x="209179" y="5654040"/>
            <a:ext cx="704088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Percent of top 20 GLIPH groups in each Responder or Non-Responder TIL sample. </a:t>
            </a:r>
            <a:r>
              <a:rPr lang="en-US" sz="1000" dirty="0">
                <a:latin typeface="Arial" panose="020B0604020202020204" pitchFamily="34" charset="0"/>
                <a:cs typeface="Arial" panose="020B0604020202020204" pitchFamily="34" charset="0"/>
              </a:rPr>
              <a:t>The GLIPH algorithm was used to determine groups of clonotypes with high probability of having similar antigen recognition. The percentages of the top 20 groups in each sample is plotted, colored by the log10(percent).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4471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745D7-729D-43DA-A364-D736E8B8F3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4463"/>
            <a:ext cx="7683428" cy="5062537"/>
          </a:xfrm>
          <a:prstGeom prst="rect">
            <a:avLst/>
          </a:prstGeom>
        </p:spPr>
      </p:pic>
      <p:sp>
        <p:nvSpPr>
          <p:cNvPr id="5" name="TextBox 4">
            <a:extLst>
              <a:ext uri="{FF2B5EF4-FFF2-40B4-BE49-F238E27FC236}">
                <a16:creationId xmlns:a16="http://schemas.microsoft.com/office/drawing/2014/main" id="{34ED3F6C-54A9-4806-8E68-95ACAC0FA114}"/>
              </a:ext>
            </a:extLst>
          </p:cNvPr>
          <p:cNvSpPr txBox="1"/>
          <p:nvPr/>
        </p:nvSpPr>
        <p:spPr>
          <a:xfrm>
            <a:off x="209179" y="5654040"/>
            <a:ext cx="704088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6. TCR clonotypes are mutually exclusive between responder and non-responder. </a:t>
            </a:r>
            <a:r>
              <a:rPr lang="en-US" sz="1000" dirty="0">
                <a:latin typeface="Arial" panose="020B0604020202020204" pitchFamily="34" charset="0"/>
                <a:cs typeface="Arial" panose="020B0604020202020204" pitchFamily="34" charset="0"/>
              </a:rPr>
              <a:t>Cells were grouped into clonotypes based on the paired amino acid </a:t>
            </a:r>
            <a:r>
              <a:rPr lang="en-US" sz="1000" dirty="0" err="1">
                <a:latin typeface="Arial" panose="020B0604020202020204" pitchFamily="34" charset="0"/>
                <a:cs typeface="Arial" panose="020B0604020202020204" pitchFamily="34" charset="0"/>
              </a:rPr>
              <a:t>seuqences</a:t>
            </a:r>
            <a:r>
              <a:rPr lang="en-US" sz="1000" dirty="0">
                <a:latin typeface="Arial" panose="020B0604020202020204" pitchFamily="34" charset="0"/>
                <a:cs typeface="Arial" panose="020B0604020202020204" pitchFamily="34" charset="0"/>
              </a:rPr>
              <a:t> of their CDR3α and CDR3</a:t>
            </a:r>
            <a:r>
              <a:rPr lang="el-GR" sz="1000" dirty="0">
                <a:latin typeface="Arial" panose="020B0604020202020204" pitchFamily="34" charset="0"/>
                <a:cs typeface="Arial" panose="020B0604020202020204" pitchFamily="34" charset="0"/>
              </a:rPr>
              <a:t>β</a:t>
            </a:r>
            <a:r>
              <a:rPr lang="en-US" sz="1000" dirty="0">
                <a:latin typeface="Arial" panose="020B0604020202020204" pitchFamily="34" charset="0"/>
                <a:cs typeface="Arial" panose="020B0604020202020204" pitchFamily="34" charset="0"/>
              </a:rPr>
              <a:t> regions. Top clonotypes are shown in a heatmap sorted abundance in the responder vs abundance in the non-responder.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24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3CD679-0DDB-4314-89B9-1FA8B98974F6}"/>
              </a:ext>
            </a:extLst>
          </p:cNvPr>
          <p:cNvGrpSpPr/>
          <p:nvPr/>
        </p:nvGrpSpPr>
        <p:grpSpPr>
          <a:xfrm>
            <a:off x="309296" y="0"/>
            <a:ext cx="7463104" cy="6363148"/>
            <a:chOff x="2478115" y="494852"/>
            <a:chExt cx="7463104" cy="6363148"/>
          </a:xfrm>
        </p:grpSpPr>
        <p:grpSp>
          <p:nvGrpSpPr>
            <p:cNvPr id="3" name="Group 2">
              <a:extLst>
                <a:ext uri="{FF2B5EF4-FFF2-40B4-BE49-F238E27FC236}">
                  <a16:creationId xmlns:a16="http://schemas.microsoft.com/office/drawing/2014/main" id="{5F00A15A-C9A0-4796-84B7-D72DAAD4D2D3}"/>
                </a:ext>
              </a:extLst>
            </p:cNvPr>
            <p:cNvGrpSpPr/>
            <p:nvPr/>
          </p:nvGrpSpPr>
          <p:grpSpPr>
            <a:xfrm>
              <a:off x="2478115" y="494852"/>
              <a:ext cx="7463104" cy="6363148"/>
              <a:chOff x="1886964" y="0"/>
              <a:chExt cx="8043498" cy="6858000"/>
            </a:xfrm>
          </p:grpSpPr>
          <p:pic>
            <p:nvPicPr>
              <p:cNvPr id="6" name="Picture 5" descr="Graphical user interface, text&#10;&#10;Description automatically generated">
                <a:extLst>
                  <a:ext uri="{FF2B5EF4-FFF2-40B4-BE49-F238E27FC236}">
                    <a16:creationId xmlns:a16="http://schemas.microsoft.com/office/drawing/2014/main" id="{77081142-BBDC-46AE-9C7F-245DCE32E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64" y="0"/>
                <a:ext cx="8043498" cy="6858000"/>
              </a:xfrm>
              <a:prstGeom prst="rect">
                <a:avLst/>
              </a:prstGeom>
            </p:spPr>
          </p:pic>
          <p:sp>
            <p:nvSpPr>
              <p:cNvPr id="7" name="Rectangle 6">
                <a:extLst>
                  <a:ext uri="{FF2B5EF4-FFF2-40B4-BE49-F238E27FC236}">
                    <a16:creationId xmlns:a16="http://schemas.microsoft.com/office/drawing/2014/main" id="{5132CC1D-DB37-407E-AD10-2F65455C80DB}"/>
                  </a:ext>
                </a:extLst>
              </p:cNvPr>
              <p:cNvSpPr/>
              <p:nvPr/>
            </p:nvSpPr>
            <p:spPr>
              <a:xfrm>
                <a:off x="3732904" y="0"/>
                <a:ext cx="3786691" cy="451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542F22D-C679-45BB-819A-70DE3E6C48A4}"/>
                </a:ext>
              </a:extLst>
            </p:cNvPr>
            <p:cNvSpPr txBox="1"/>
            <p:nvPr/>
          </p:nvSpPr>
          <p:spPr>
            <a:xfrm>
              <a:off x="3704652" y="708894"/>
              <a:ext cx="972412" cy="253916"/>
            </a:xfrm>
            <a:prstGeom prst="rect">
              <a:avLst/>
            </a:prstGeom>
            <a:noFill/>
          </p:spPr>
          <p:txBody>
            <a:bodyPr wrap="square" rtlCol="0">
              <a:spAutoFit/>
            </a:bodyPr>
            <a:lstStyle/>
            <a:p>
              <a:pPr algn="ctr"/>
              <a:r>
                <a:rPr lang="en-US" sz="1050" dirty="0"/>
                <a:t>Myeloid cells</a:t>
              </a:r>
            </a:p>
          </p:txBody>
        </p:sp>
        <p:sp>
          <p:nvSpPr>
            <p:cNvPr id="5" name="TextBox 4">
              <a:extLst>
                <a:ext uri="{FF2B5EF4-FFF2-40B4-BE49-F238E27FC236}">
                  <a16:creationId xmlns:a16="http://schemas.microsoft.com/office/drawing/2014/main" id="{5B2777D6-8A2A-464C-A7EE-EFBDC3E34FF5}"/>
                </a:ext>
              </a:extLst>
            </p:cNvPr>
            <p:cNvSpPr txBox="1"/>
            <p:nvPr/>
          </p:nvSpPr>
          <p:spPr>
            <a:xfrm>
              <a:off x="7040322" y="751205"/>
              <a:ext cx="785308" cy="253916"/>
            </a:xfrm>
            <a:prstGeom prst="rect">
              <a:avLst/>
            </a:prstGeom>
            <a:noFill/>
          </p:spPr>
          <p:txBody>
            <a:bodyPr wrap="square" rtlCol="0">
              <a:spAutoFit/>
            </a:bodyPr>
            <a:lstStyle/>
            <a:p>
              <a:pPr algn="ctr"/>
              <a:r>
                <a:rPr lang="en-US" sz="1050" dirty="0"/>
                <a:t>T cells</a:t>
              </a:r>
            </a:p>
          </p:txBody>
        </p:sp>
      </p:grpSp>
      <p:sp>
        <p:nvSpPr>
          <p:cNvPr id="11" name="TextBox 10">
            <a:extLst>
              <a:ext uri="{FF2B5EF4-FFF2-40B4-BE49-F238E27FC236}">
                <a16:creationId xmlns:a16="http://schemas.microsoft.com/office/drawing/2014/main" id="{5AE8896C-4380-43D2-892E-8E0E6E9AC535}"/>
              </a:ext>
            </a:extLst>
          </p:cNvPr>
          <p:cNvSpPr txBox="1"/>
          <p:nvPr/>
        </p:nvSpPr>
        <p:spPr>
          <a:xfrm>
            <a:off x="365760" y="6577190"/>
            <a:ext cx="704088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7. Myeloid and T cells have significantly different gene expression. </a:t>
            </a:r>
            <a:r>
              <a:rPr lang="en-US" sz="1000" dirty="0">
                <a:latin typeface="Arial" panose="020B0604020202020204" pitchFamily="34" charset="0"/>
                <a:cs typeface="Arial" panose="020B0604020202020204" pitchFamily="34" charset="0"/>
              </a:rPr>
              <a:t>The cells from all 4 samples were combined in Seurat. The T cells were separated from the myeloid cells by using the markers for each cluster determined with the </a:t>
            </a:r>
            <a:r>
              <a:rPr lang="en-US" sz="1000" dirty="0" err="1">
                <a:latin typeface="Arial" panose="020B0604020202020204" pitchFamily="34" charset="0"/>
                <a:cs typeface="Arial" panose="020B0604020202020204" pitchFamily="34" charset="0"/>
              </a:rPr>
              <a:t>FindMarkers</a:t>
            </a:r>
            <a:r>
              <a:rPr lang="en-US" sz="1000" dirty="0">
                <a:latin typeface="Arial" panose="020B0604020202020204" pitchFamily="34" charset="0"/>
                <a:cs typeface="Arial" panose="020B0604020202020204" pitchFamily="34" charset="0"/>
              </a:rPr>
              <a:t> function. Each population of cells was then randomly </a:t>
            </a:r>
            <a:r>
              <a:rPr lang="en-US" sz="1000" dirty="0" err="1">
                <a:latin typeface="Arial" panose="020B0604020202020204" pitchFamily="34" charset="0"/>
                <a:cs typeface="Arial" panose="020B0604020202020204" pitchFamily="34" charset="0"/>
              </a:rPr>
              <a:t>downsampled</a:t>
            </a:r>
            <a:r>
              <a:rPr lang="en-US" sz="1000" dirty="0">
                <a:latin typeface="Arial" panose="020B0604020202020204" pitchFamily="34" charset="0"/>
                <a:cs typeface="Arial" panose="020B0604020202020204" pitchFamily="34" charset="0"/>
              </a:rPr>
              <a:t> and plotted as a heatmap. The genes with the largest log fold change were plotted alphabetically.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37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8C9AE3-634E-4495-9E25-583DA15A4663}"/>
              </a:ext>
            </a:extLst>
          </p:cNvPr>
          <p:cNvGrpSpPr/>
          <p:nvPr/>
        </p:nvGrpSpPr>
        <p:grpSpPr>
          <a:xfrm>
            <a:off x="0" y="0"/>
            <a:ext cx="7658100" cy="5943600"/>
            <a:chOff x="1650655" y="43381"/>
            <a:chExt cx="8890690" cy="6771238"/>
          </a:xfrm>
        </p:grpSpPr>
        <p:grpSp>
          <p:nvGrpSpPr>
            <p:cNvPr id="3" name="Group 2">
              <a:extLst>
                <a:ext uri="{FF2B5EF4-FFF2-40B4-BE49-F238E27FC236}">
                  <a16:creationId xmlns:a16="http://schemas.microsoft.com/office/drawing/2014/main" id="{34DAC00D-0A10-4234-9513-1CFD5AFAE45F}"/>
                </a:ext>
              </a:extLst>
            </p:cNvPr>
            <p:cNvGrpSpPr/>
            <p:nvPr/>
          </p:nvGrpSpPr>
          <p:grpSpPr>
            <a:xfrm>
              <a:off x="1650655" y="43381"/>
              <a:ext cx="8890690" cy="6771238"/>
              <a:chOff x="1650655" y="43381"/>
              <a:chExt cx="8890690" cy="6771238"/>
            </a:xfrm>
          </p:grpSpPr>
          <p:pic>
            <p:nvPicPr>
              <p:cNvPr id="8" name="Picture 7" descr="Background pattern&#10;&#10;Description automatically generated">
                <a:extLst>
                  <a:ext uri="{FF2B5EF4-FFF2-40B4-BE49-F238E27FC236}">
                    <a16:creationId xmlns:a16="http://schemas.microsoft.com/office/drawing/2014/main" id="{7647788C-D9E7-4BF7-8687-B54042166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655" y="43381"/>
                <a:ext cx="8890690" cy="6771238"/>
              </a:xfrm>
              <a:prstGeom prst="rect">
                <a:avLst/>
              </a:prstGeom>
            </p:spPr>
          </p:pic>
          <p:sp>
            <p:nvSpPr>
              <p:cNvPr id="9" name="Rectangle 8">
                <a:extLst>
                  <a:ext uri="{FF2B5EF4-FFF2-40B4-BE49-F238E27FC236}">
                    <a16:creationId xmlns:a16="http://schemas.microsoft.com/office/drawing/2014/main" id="{0789A136-EA62-44EE-AED8-CA5F9EFDC891}"/>
                  </a:ext>
                </a:extLst>
              </p:cNvPr>
              <p:cNvSpPr/>
              <p:nvPr/>
            </p:nvSpPr>
            <p:spPr>
              <a:xfrm>
                <a:off x="2323652" y="204395"/>
                <a:ext cx="6712299" cy="376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49ACA90-0616-4069-9AA5-DBCD4775CDCA}"/>
                </a:ext>
              </a:extLst>
            </p:cNvPr>
            <p:cNvSpPr txBox="1"/>
            <p:nvPr/>
          </p:nvSpPr>
          <p:spPr>
            <a:xfrm>
              <a:off x="2425274" y="488482"/>
              <a:ext cx="1001336" cy="213091"/>
            </a:xfrm>
            <a:prstGeom prst="rect">
              <a:avLst/>
            </a:prstGeom>
            <a:solidFill>
              <a:schemeClr val="bg1"/>
            </a:solidFill>
            <a:ln>
              <a:noFill/>
            </a:ln>
          </p:spPr>
          <p:txBody>
            <a:bodyPr wrap="square" rtlCol="0">
              <a:spAutoFit/>
            </a:bodyPr>
            <a:lstStyle/>
            <a:p>
              <a:r>
                <a:rPr lang="en-US" sz="700" dirty="0"/>
                <a:t>Non-Responders</a:t>
              </a:r>
            </a:p>
          </p:txBody>
        </p:sp>
        <p:sp>
          <p:nvSpPr>
            <p:cNvPr id="5" name="TextBox 4">
              <a:extLst>
                <a:ext uri="{FF2B5EF4-FFF2-40B4-BE49-F238E27FC236}">
                  <a16:creationId xmlns:a16="http://schemas.microsoft.com/office/drawing/2014/main" id="{C603EB0C-6D24-43AE-8A83-288F35C27908}"/>
                </a:ext>
              </a:extLst>
            </p:cNvPr>
            <p:cNvSpPr txBox="1"/>
            <p:nvPr/>
          </p:nvSpPr>
          <p:spPr>
            <a:xfrm>
              <a:off x="6725039" y="486004"/>
              <a:ext cx="788435" cy="200055"/>
            </a:xfrm>
            <a:prstGeom prst="rect">
              <a:avLst/>
            </a:prstGeom>
            <a:solidFill>
              <a:schemeClr val="bg1"/>
            </a:solidFill>
            <a:ln>
              <a:noFill/>
            </a:ln>
          </p:spPr>
          <p:txBody>
            <a:bodyPr wrap="square" rtlCol="0">
              <a:spAutoFit/>
            </a:bodyPr>
            <a:lstStyle/>
            <a:p>
              <a:pPr algn="ctr"/>
              <a:r>
                <a:rPr lang="en-US" sz="700" dirty="0"/>
                <a:t>Responders</a:t>
              </a:r>
            </a:p>
          </p:txBody>
        </p:sp>
        <p:sp>
          <p:nvSpPr>
            <p:cNvPr id="6" name="Rectangle 5">
              <a:extLst>
                <a:ext uri="{FF2B5EF4-FFF2-40B4-BE49-F238E27FC236}">
                  <a16:creationId xmlns:a16="http://schemas.microsoft.com/office/drawing/2014/main" id="{AB45CD72-F22B-4B8B-BCE0-592D6A126E6C}"/>
                </a:ext>
              </a:extLst>
            </p:cNvPr>
            <p:cNvSpPr/>
            <p:nvPr/>
          </p:nvSpPr>
          <p:spPr>
            <a:xfrm>
              <a:off x="2133601" y="701573"/>
              <a:ext cx="1594338" cy="992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A2F697-E10C-4907-827C-74C8151F604C}"/>
                </a:ext>
              </a:extLst>
            </p:cNvPr>
            <p:cNvSpPr/>
            <p:nvPr/>
          </p:nvSpPr>
          <p:spPr>
            <a:xfrm>
              <a:off x="3763108" y="701573"/>
              <a:ext cx="6712299" cy="10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E03520E-6BA2-47FB-8EB0-0F77838BFB84}"/>
              </a:ext>
            </a:extLst>
          </p:cNvPr>
          <p:cNvSpPr txBox="1"/>
          <p:nvPr/>
        </p:nvSpPr>
        <p:spPr>
          <a:xfrm>
            <a:off x="168539" y="6084934"/>
            <a:ext cx="704088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8. TIL T cells from Responder and Non-Responder mouse have different gene regulation. </a:t>
            </a:r>
            <a:r>
              <a:rPr lang="en-US" sz="1000" dirty="0">
                <a:latin typeface="Arial" panose="020B0604020202020204" pitchFamily="34" charset="0"/>
                <a:cs typeface="Arial" panose="020B0604020202020204" pitchFamily="34" charset="0"/>
              </a:rPr>
              <a:t>The T cells were extracted from the samples. The Responder and Non-Responder samples were compared using the </a:t>
            </a:r>
            <a:r>
              <a:rPr lang="en-US" sz="1000" dirty="0" err="1">
                <a:latin typeface="Arial" panose="020B0604020202020204" pitchFamily="34" charset="0"/>
                <a:cs typeface="Arial" panose="020B0604020202020204" pitchFamily="34" charset="0"/>
              </a:rPr>
              <a:t>FindMarkers</a:t>
            </a:r>
            <a:r>
              <a:rPr lang="en-US" sz="1000" dirty="0">
                <a:latin typeface="Arial" panose="020B0604020202020204" pitchFamily="34" charset="0"/>
                <a:cs typeface="Arial" panose="020B0604020202020204" pitchFamily="34" charset="0"/>
              </a:rPr>
              <a:t> function in Seurat. The genes with the largest fold change of Responder vs Non-Responder scaled expression were plotted as a heatmap. </a:t>
            </a:r>
            <a:r>
              <a:rPr lang="en-US" sz="10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2180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scatter chart&#10;&#10;Description automatically generated">
            <a:extLst>
              <a:ext uri="{FF2B5EF4-FFF2-40B4-BE49-F238E27FC236}">
                <a16:creationId xmlns:a16="http://schemas.microsoft.com/office/drawing/2014/main" id="{30FC937E-A867-41FB-864C-5AA4985C0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50875" cy="2122724"/>
          </a:xfrm>
          <a:prstGeom prst="rect">
            <a:avLst/>
          </a:prstGeom>
        </p:spPr>
      </p:pic>
      <p:pic>
        <p:nvPicPr>
          <p:cNvPr id="20" name="Picture 19" descr="Chart, diagram&#10;&#10;Description automatically generated">
            <a:extLst>
              <a:ext uri="{FF2B5EF4-FFF2-40B4-BE49-F238E27FC236}">
                <a16:creationId xmlns:a16="http://schemas.microsoft.com/office/drawing/2014/main" id="{E463867C-F5E0-4CD0-A0DE-4F7B98374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69" y="0"/>
            <a:ext cx="2450875" cy="2122724"/>
          </a:xfrm>
          <a:prstGeom prst="rect">
            <a:avLst/>
          </a:prstGeom>
        </p:spPr>
      </p:pic>
      <p:pic>
        <p:nvPicPr>
          <p:cNvPr id="22" name="Picture 21" descr="Chart&#10;&#10;Description automatically generated">
            <a:extLst>
              <a:ext uri="{FF2B5EF4-FFF2-40B4-BE49-F238E27FC236}">
                <a16:creationId xmlns:a16="http://schemas.microsoft.com/office/drawing/2014/main" id="{EA3177F6-CB41-4218-A451-4CFC02939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498" y="0"/>
            <a:ext cx="2450875" cy="2122724"/>
          </a:xfrm>
          <a:prstGeom prst="rect">
            <a:avLst/>
          </a:prstGeom>
        </p:spPr>
      </p:pic>
      <p:pic>
        <p:nvPicPr>
          <p:cNvPr id="24" name="Picture 23" descr="Chart, scatter chart&#10;&#10;Description automatically generated">
            <a:extLst>
              <a:ext uri="{FF2B5EF4-FFF2-40B4-BE49-F238E27FC236}">
                <a16:creationId xmlns:a16="http://schemas.microsoft.com/office/drawing/2014/main" id="{4773A58B-4CC6-42E0-BD9C-B63FB48D5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99" y="1450125"/>
            <a:ext cx="2450875" cy="2122724"/>
          </a:xfrm>
          <a:prstGeom prst="rect">
            <a:avLst/>
          </a:prstGeom>
        </p:spPr>
      </p:pic>
      <p:pic>
        <p:nvPicPr>
          <p:cNvPr id="26" name="Picture 25" descr="Chart&#10;&#10;Description automatically generated">
            <a:extLst>
              <a:ext uri="{FF2B5EF4-FFF2-40B4-BE49-F238E27FC236}">
                <a16:creationId xmlns:a16="http://schemas.microsoft.com/office/drawing/2014/main" id="{36BBBEE8-6FB6-48F1-AF4D-0B14834704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068" y="1445402"/>
            <a:ext cx="2450875" cy="2122724"/>
          </a:xfrm>
          <a:prstGeom prst="rect">
            <a:avLst/>
          </a:prstGeom>
        </p:spPr>
      </p:pic>
      <p:pic>
        <p:nvPicPr>
          <p:cNvPr id="28" name="Picture 27" descr="Chart, diagram&#10;&#10;Description automatically generated">
            <a:extLst>
              <a:ext uri="{FF2B5EF4-FFF2-40B4-BE49-F238E27FC236}">
                <a16:creationId xmlns:a16="http://schemas.microsoft.com/office/drawing/2014/main" id="{50015FB0-6395-42A8-BDD7-53849935A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1397" y="1445402"/>
            <a:ext cx="2450875" cy="2122724"/>
          </a:xfrm>
          <a:prstGeom prst="rect">
            <a:avLst/>
          </a:prstGeom>
        </p:spPr>
      </p:pic>
      <p:pic>
        <p:nvPicPr>
          <p:cNvPr id="30" name="Picture 29" descr="Chart, scatter chart&#10;&#10;Description automatically generated">
            <a:extLst>
              <a:ext uri="{FF2B5EF4-FFF2-40B4-BE49-F238E27FC236}">
                <a16:creationId xmlns:a16="http://schemas.microsoft.com/office/drawing/2014/main" id="{4A820305-0609-4CD1-81A6-13666180D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7" y="2890804"/>
            <a:ext cx="2450875" cy="2122724"/>
          </a:xfrm>
          <a:prstGeom prst="rect">
            <a:avLst/>
          </a:prstGeom>
        </p:spPr>
      </p:pic>
      <p:pic>
        <p:nvPicPr>
          <p:cNvPr id="34" name="Picture 33" descr="Chart, diagram&#10;&#10;Description automatically generated">
            <a:extLst>
              <a:ext uri="{FF2B5EF4-FFF2-40B4-BE49-F238E27FC236}">
                <a16:creationId xmlns:a16="http://schemas.microsoft.com/office/drawing/2014/main" id="{C76D4359-AD64-4593-AF60-F974DA9B2B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1902" y="2890804"/>
            <a:ext cx="2450875" cy="2122724"/>
          </a:xfrm>
          <a:prstGeom prst="rect">
            <a:avLst/>
          </a:prstGeom>
        </p:spPr>
      </p:pic>
      <p:pic>
        <p:nvPicPr>
          <p:cNvPr id="36" name="Picture 35" descr="Chart&#10;&#10;Description automatically generated">
            <a:extLst>
              <a:ext uri="{FF2B5EF4-FFF2-40B4-BE49-F238E27FC236}">
                <a16:creationId xmlns:a16="http://schemas.microsoft.com/office/drawing/2014/main" id="{D21EB8A3-E345-47F8-90C4-49619FDF93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1397" y="2890804"/>
            <a:ext cx="2450875" cy="2122724"/>
          </a:xfrm>
          <a:prstGeom prst="rect">
            <a:avLst/>
          </a:prstGeom>
        </p:spPr>
      </p:pic>
      <p:pic>
        <p:nvPicPr>
          <p:cNvPr id="38" name="Picture 37" descr="Diagram, scatter chart&#10;&#10;Description automatically generated">
            <a:extLst>
              <a:ext uri="{FF2B5EF4-FFF2-40B4-BE49-F238E27FC236}">
                <a16:creationId xmlns:a16="http://schemas.microsoft.com/office/drawing/2014/main" id="{87F3B549-B4CB-4C2B-9000-E8C08E4677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83" y="4345953"/>
            <a:ext cx="2450875" cy="2122724"/>
          </a:xfrm>
          <a:prstGeom prst="rect">
            <a:avLst/>
          </a:prstGeom>
        </p:spPr>
      </p:pic>
      <p:pic>
        <p:nvPicPr>
          <p:cNvPr id="40" name="Picture 39" descr="Chart, diagram, scatter chart&#10;&#10;Description automatically generated">
            <a:extLst>
              <a:ext uri="{FF2B5EF4-FFF2-40B4-BE49-F238E27FC236}">
                <a16:creationId xmlns:a16="http://schemas.microsoft.com/office/drawing/2014/main" id="{E7B2E21F-4905-429A-AC74-64E4881391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5118" y="4336206"/>
            <a:ext cx="2450875" cy="2122724"/>
          </a:xfrm>
          <a:prstGeom prst="rect">
            <a:avLst/>
          </a:prstGeom>
        </p:spPr>
      </p:pic>
      <p:pic>
        <p:nvPicPr>
          <p:cNvPr id="42" name="Picture 41" descr="Chart&#10;&#10;Description automatically generated">
            <a:extLst>
              <a:ext uri="{FF2B5EF4-FFF2-40B4-BE49-F238E27FC236}">
                <a16:creationId xmlns:a16="http://schemas.microsoft.com/office/drawing/2014/main" id="{67E5D500-EC78-4A98-92C8-A29F417D45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34613" y="4336206"/>
            <a:ext cx="2450875" cy="2122724"/>
          </a:xfrm>
          <a:prstGeom prst="rect">
            <a:avLst/>
          </a:prstGeom>
        </p:spPr>
      </p:pic>
      <p:sp>
        <p:nvSpPr>
          <p:cNvPr id="44" name="TextBox 43">
            <a:extLst>
              <a:ext uri="{FF2B5EF4-FFF2-40B4-BE49-F238E27FC236}">
                <a16:creationId xmlns:a16="http://schemas.microsoft.com/office/drawing/2014/main" id="{FB73DAE2-D83D-4B44-8609-6B099DE8DC68}"/>
              </a:ext>
            </a:extLst>
          </p:cNvPr>
          <p:cNvSpPr txBox="1"/>
          <p:nvPr/>
        </p:nvSpPr>
        <p:spPr>
          <a:xfrm>
            <a:off x="188859" y="6639560"/>
            <a:ext cx="704088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9. Violin plots of select differentially expressed genes between Responder and Non-Responder TIL T cells. </a:t>
            </a:r>
            <a:r>
              <a:rPr lang="en-US" sz="1000" dirty="0">
                <a:latin typeface="Arial" panose="020B0604020202020204" pitchFamily="34" charset="0"/>
                <a:cs typeface="Arial" panose="020B0604020202020204" pitchFamily="34" charset="0"/>
              </a:rPr>
              <a:t>The normalized gene expression for each cell is shown as black dots. The groups were compared using Wilcoxon Test and the resulting p-value is shown. (**** p&lt;=0.0001, ns p&gt;0.01)</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203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TotalTime>
  <Words>801</Words>
  <Application>Microsoft Office PowerPoint</Application>
  <PresentationFormat>Custom</PresentationFormat>
  <Paragraphs>20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Hayley Stoneman</dc:creator>
  <cp:lastModifiedBy>Hayley Stoneman</cp:lastModifiedBy>
  <cp:revision>20</cp:revision>
  <dcterms:created xsi:type="dcterms:W3CDTF">2020-11-13T14:56:53Z</dcterms:created>
  <dcterms:modified xsi:type="dcterms:W3CDTF">2020-11-13T18:05:18Z</dcterms:modified>
</cp:coreProperties>
</file>